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0" r:id="rId6"/>
    <p:sldId id="259" r:id="rId7"/>
    <p:sldId id="258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79" autoAdjust="0"/>
    <p:restoredTop sz="94660"/>
  </p:normalViewPr>
  <p:slideViewPr>
    <p:cSldViewPr snapToGrid="0">
      <p:cViewPr>
        <p:scale>
          <a:sx n="100" d="100"/>
          <a:sy n="100" d="100"/>
        </p:scale>
        <p:origin x="-444" y="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D006-47B3-439A-B9DC-0B0C1E3ABE1F}" type="datetimeFigureOut">
              <a:rPr lang="pl-PL" smtClean="0"/>
              <a:pPr/>
              <a:t>2015-08-31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8E23-042D-4DAA-B43B-8304B338FA8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41845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D006-47B3-439A-B9DC-0B0C1E3ABE1F}" type="datetimeFigureOut">
              <a:rPr lang="pl-PL" smtClean="0"/>
              <a:pPr/>
              <a:t>2015-08-31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8E23-042D-4DAA-B43B-8304B338FA8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14211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D006-47B3-439A-B9DC-0B0C1E3ABE1F}" type="datetimeFigureOut">
              <a:rPr lang="pl-PL" smtClean="0"/>
              <a:pPr/>
              <a:t>2015-08-31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8E23-042D-4DAA-B43B-8304B338FA8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3918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D006-47B3-439A-B9DC-0B0C1E3ABE1F}" type="datetimeFigureOut">
              <a:rPr lang="pl-PL" smtClean="0"/>
              <a:pPr/>
              <a:t>2015-08-31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8E23-042D-4DAA-B43B-8304B338FA8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93949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D006-47B3-439A-B9DC-0B0C1E3ABE1F}" type="datetimeFigureOut">
              <a:rPr lang="pl-PL" smtClean="0"/>
              <a:pPr/>
              <a:t>2015-08-31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8E23-042D-4DAA-B43B-8304B338FA8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798243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D006-47B3-439A-B9DC-0B0C1E3ABE1F}" type="datetimeFigureOut">
              <a:rPr lang="pl-PL" smtClean="0"/>
              <a:pPr/>
              <a:t>2015-08-31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8E23-042D-4DAA-B43B-8304B338FA8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41318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D006-47B3-439A-B9DC-0B0C1E3ABE1F}" type="datetimeFigureOut">
              <a:rPr lang="pl-PL" smtClean="0"/>
              <a:pPr/>
              <a:t>2015-08-31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8E23-042D-4DAA-B43B-8304B338FA8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42750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D006-47B3-439A-B9DC-0B0C1E3ABE1F}" type="datetimeFigureOut">
              <a:rPr lang="pl-PL" smtClean="0"/>
              <a:pPr/>
              <a:t>2015-08-31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8E23-042D-4DAA-B43B-8304B338FA8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56143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D006-47B3-439A-B9DC-0B0C1E3ABE1F}" type="datetimeFigureOut">
              <a:rPr lang="pl-PL" smtClean="0"/>
              <a:pPr/>
              <a:t>2015-08-31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8E23-042D-4DAA-B43B-8304B338FA8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65463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D006-47B3-439A-B9DC-0B0C1E3ABE1F}" type="datetimeFigureOut">
              <a:rPr lang="pl-PL" smtClean="0"/>
              <a:pPr/>
              <a:t>2015-08-31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8E23-042D-4DAA-B43B-8304B338FA8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73289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1D006-47B3-439A-B9DC-0B0C1E3ABE1F}" type="datetimeFigureOut">
              <a:rPr lang="pl-PL" smtClean="0"/>
              <a:pPr/>
              <a:t>2015-08-31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8E23-042D-4DAA-B43B-8304B338FA8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59081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92000"/>
            <a:extLst>
              <a:ext uri="{BEBA8EAE-BF5A-486C-A8C5-ECC9F3942E4B}">
                <a14:imgProps xmlns:a14="http://schemas.microsoft.com/office/drawing/2010/main" xmlns="">
                  <a14:imgLayer r:embed="rId14">
                    <a14:imgEffect>
                      <a14:sharpenSoften amount="50000"/>
                    </a14:imgEffect>
                    <a14:imgEffect>
                      <a14:saturation sat="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1D006-47B3-439A-B9DC-0B0C1E3ABE1F}" type="datetimeFigureOut">
              <a:rPr lang="pl-PL" smtClean="0"/>
              <a:pPr/>
              <a:t>2015-08-31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A8E23-042D-4DAA-B43B-8304B338FA8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844697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slide" Target="slide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slide" Target="slide3.xml"/><Relationship Id="rId5" Type="http://schemas.microsoft.com/office/2007/relationships/hdphoto" Target="../media/hdphoto2.wdp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slide" Target="slide5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slide" Target="slide6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slide" Target="slide8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419258" y="976158"/>
            <a:ext cx="8174867" cy="90024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pl-PL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PRZEŚLADOWANI ZA WIARĘ</a:t>
            </a:r>
            <a:endParaRPr lang="pl-PL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7" name="Prostokąt 6">
            <a:hlinkClick r:id="rId2" action="ppaction://hlinksldjump" highlightClick="1"/>
          </p:cNvPr>
          <p:cNvSpPr/>
          <p:nvPr/>
        </p:nvSpPr>
        <p:spPr>
          <a:xfrm>
            <a:off x="345763" y="3887352"/>
            <a:ext cx="7679602" cy="139268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pl-PL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   O</a:t>
            </a:r>
            <a:r>
              <a:rPr lang="pl-PL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. Zbigniew </a:t>
            </a:r>
            <a:r>
              <a:rPr lang="pl-PL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Strzałkowski</a:t>
            </a:r>
          </a:p>
          <a:p>
            <a:pPr algn="ctr"/>
            <a:endParaRPr lang="pl-PL" sz="3200" b="1" dirty="0" smtClean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8" name="Prostokąt 7">
            <a:hlinkClick r:id="rId3" action="ppaction://hlinksldjump" highlightClick="1"/>
          </p:cNvPr>
          <p:cNvSpPr/>
          <p:nvPr/>
        </p:nvSpPr>
        <p:spPr>
          <a:xfrm>
            <a:off x="952753" y="2511252"/>
            <a:ext cx="6324104" cy="900246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pl-PL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    O</a:t>
            </a:r>
            <a:r>
              <a:rPr lang="pl-PL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. Michał Tomaszek</a:t>
            </a:r>
          </a:p>
        </p:txBody>
      </p:sp>
    </p:spTree>
    <p:extLst>
      <p:ext uri="{BB962C8B-B14F-4D97-AF65-F5344CB8AC3E}">
        <p14:creationId xmlns:p14="http://schemas.microsoft.com/office/powerpoint/2010/main" xmlns="" val="7026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521133" y="4532813"/>
            <a:ext cx="64138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/>
              <a:t>              Prezentacja opracowana na podstawie materiałów: </a:t>
            </a:r>
          </a:p>
          <a:p>
            <a:pPr algn="ctr"/>
            <a:r>
              <a:rPr lang="pl-PL" sz="1200" dirty="0" smtClean="0"/>
              <a:t>          www.meczennicy.franciszkanie.pl</a:t>
            </a:r>
          </a:p>
          <a:p>
            <a:pPr algn="ctr"/>
            <a:r>
              <a:rPr lang="pl-PL" sz="1200" dirty="0" smtClean="0"/>
              <a:t>          </a:t>
            </a:r>
          </a:p>
          <a:p>
            <a:pPr algn="ctr"/>
            <a:r>
              <a:rPr lang="pl-PL" sz="1200" dirty="0" smtClean="0"/>
              <a:t> </a:t>
            </a:r>
            <a:r>
              <a:rPr lang="pl-PL" sz="1200" dirty="0" smtClean="0"/>
              <a:t>             Sylwia Kłeczek, s. Lucyna Rąpała </a:t>
            </a:r>
            <a:endParaRPr lang="pl-PL" sz="1200" dirty="0"/>
          </a:p>
        </p:txBody>
      </p:sp>
      <p:pic>
        <p:nvPicPr>
          <p:cNvPr id="3" name="Obraz 2">
            <a:hlinkClick r:id="rId2" action="ppaction://hlinksldjump" highlightClick="1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8739590">
            <a:off x="5053387" y="1338924"/>
            <a:ext cx="3260144" cy="841831"/>
          </a:xfrm>
          <a:prstGeom prst="rect">
            <a:avLst/>
          </a:prstGeom>
        </p:spPr>
      </p:pic>
      <p:pic>
        <p:nvPicPr>
          <p:cNvPr id="4" name="Obraz 3">
            <a:hlinkClick r:id="rId2" action="ppaction://hlinksldjump" highlightClick="1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9516518">
            <a:off x="65586" y="3990890"/>
            <a:ext cx="2932511" cy="789214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2312125" y="2847702"/>
            <a:ext cx="62962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PRZEŚLADOWANI  ZA  WIARĘ</a:t>
            </a:r>
            <a:endParaRPr lang="pl-PL" sz="3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52697" y="780423"/>
            <a:ext cx="8294914" cy="69249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pl-PL" sz="405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O. Michał </a:t>
            </a:r>
            <a:r>
              <a:rPr lang="pl-PL" sz="405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Tomaszek OFMConv</a:t>
            </a:r>
            <a:endParaRPr lang="pl-PL" sz="405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962275" y="1843170"/>
            <a:ext cx="55816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350" dirty="0" smtClean="0"/>
              <a:t>	</a:t>
            </a:r>
            <a:r>
              <a:rPr lang="pl-PL" sz="1600" b="1" dirty="0" smtClean="0"/>
              <a:t>Urodził </a:t>
            </a:r>
            <a:r>
              <a:rPr lang="pl-PL" sz="1600" b="1" dirty="0"/>
              <a:t>się 23 września 1960 r. w Łękawicy k. Żywca. </a:t>
            </a:r>
            <a:r>
              <a:rPr lang="pl-PL" sz="1600" b="1" dirty="0" smtClean="0"/>
              <a:t>Ojciec </a:t>
            </a:r>
            <a:r>
              <a:rPr lang="pl-PL" sz="1600" b="1" dirty="0"/>
              <a:t>Michała zmarł w 1969 r., pozostawiając wdowę </a:t>
            </a:r>
            <a:r>
              <a:rPr lang="pl-PL" sz="1600" b="1" dirty="0" smtClean="0"/>
              <a:t/>
            </a:r>
            <a:br>
              <a:rPr lang="pl-PL" sz="1600" b="1" dirty="0" smtClean="0"/>
            </a:br>
            <a:r>
              <a:rPr lang="pl-PL" sz="1600" b="1" dirty="0" smtClean="0"/>
              <a:t>z </a:t>
            </a:r>
            <a:r>
              <a:rPr lang="pl-PL" sz="1600" b="1" dirty="0"/>
              <a:t>czworgiem dzieci (dwie córki i dwóch synów bliźniaków). Cały ciężar utrzymania i wychowania dzieci spadł na </a:t>
            </a:r>
            <a:r>
              <a:rPr lang="pl-PL" sz="1600" b="1" dirty="0" smtClean="0"/>
              <a:t>matkę</a:t>
            </a:r>
            <a:r>
              <a:rPr lang="pl-PL" sz="1600" b="1" dirty="0"/>
              <a:t>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943226" y="3034853"/>
            <a:ext cx="5600700" cy="1531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350" dirty="0" smtClean="0"/>
              <a:t>	</a:t>
            </a:r>
            <a:r>
              <a:rPr lang="pl-PL" sz="1600" b="1" dirty="0" smtClean="0"/>
              <a:t>Michał </a:t>
            </a:r>
            <a:r>
              <a:rPr lang="pl-PL" sz="1600" b="1" dirty="0"/>
              <a:t>pochodził z bogobojnej </a:t>
            </a:r>
            <a:r>
              <a:rPr lang="pl-PL" sz="1600" b="1" dirty="0" smtClean="0"/>
              <a:t>rodziny. Był </a:t>
            </a:r>
            <a:r>
              <a:rPr lang="pl-PL" sz="1600" b="1" dirty="0"/>
              <a:t>ministrantem. Od wczesnych lat dziecięcych ze swoimi bliskimi pielgrzymował do położonego nieopodal </a:t>
            </a:r>
            <a:r>
              <a:rPr lang="pl-PL" sz="1600" b="1" dirty="0" smtClean="0"/>
              <a:t>rodzinnej miejscowości w Rychwałdzie, franciszkańskiego </a:t>
            </a:r>
            <a:r>
              <a:rPr lang="pl-PL" sz="1600" b="1" dirty="0"/>
              <a:t>Sanktuarium Matki Bożej </a:t>
            </a:r>
            <a:r>
              <a:rPr lang="pl-PL" sz="1600" b="1" dirty="0" smtClean="0"/>
              <a:t> Ziemi Żywieckiej.</a:t>
            </a:r>
          </a:p>
          <a:p>
            <a:pPr algn="just"/>
            <a:endParaRPr lang="pl-PL" sz="1350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3000376" y="4490629"/>
            <a:ext cx="55054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350" b="1" dirty="0" smtClean="0"/>
              <a:t>	</a:t>
            </a:r>
            <a:r>
              <a:rPr lang="pl-PL" sz="1600" b="1" dirty="0" smtClean="0"/>
              <a:t>Po </a:t>
            </a:r>
            <a:r>
              <a:rPr lang="pl-PL" sz="1600" b="1" dirty="0"/>
              <a:t>ukończeniu Szkoły Podstawowej w Łękawicy </a:t>
            </a:r>
            <a:r>
              <a:rPr lang="pl-PL" sz="1600" b="1" dirty="0" smtClean="0"/>
              <a:t> </a:t>
            </a:r>
            <a:r>
              <a:rPr lang="pl-PL" sz="1600" b="1" dirty="0"/>
              <a:t>kontynuował </a:t>
            </a:r>
            <a:r>
              <a:rPr lang="pl-PL" sz="1600" b="1" dirty="0" smtClean="0"/>
              <a:t>naukę w </a:t>
            </a:r>
            <a:r>
              <a:rPr lang="pl-PL" sz="1600" b="1" dirty="0"/>
              <a:t>Niższym Seminarium Duchownym Franciszkanów </a:t>
            </a:r>
            <a:r>
              <a:rPr lang="pl-PL" sz="1600" b="1" dirty="0" smtClean="0"/>
              <a:t>w </a:t>
            </a:r>
            <a:r>
              <a:rPr lang="pl-PL" sz="1600" b="1" dirty="0"/>
              <a:t>Legnicy (Liceum Ogólnokształcące</a:t>
            </a:r>
            <a:r>
              <a:rPr lang="pl-PL" sz="1600" b="1" dirty="0" smtClean="0"/>
              <a:t>). Jak </a:t>
            </a:r>
            <a:r>
              <a:rPr lang="pl-PL" sz="1600" b="1" dirty="0"/>
              <a:t>wspominają jego koledzy, już wtedy dał się poznać jako człowiek modlitwy. Wiele czasu spędzał </a:t>
            </a:r>
            <a:r>
              <a:rPr lang="pl-PL" sz="1600" b="1" dirty="0" smtClean="0"/>
              <a:t>w </a:t>
            </a:r>
            <a:r>
              <a:rPr lang="pl-PL" sz="1600" b="1" dirty="0"/>
              <a:t>klasztornej kaplicy. </a:t>
            </a:r>
            <a:r>
              <a:rPr lang="pl-PL" sz="1600" b="1" dirty="0" smtClean="0"/>
              <a:t>Ponadto </a:t>
            </a:r>
            <a:r>
              <a:rPr lang="pl-PL" sz="1600" b="1" dirty="0"/>
              <a:t>każdej nocy, po zgaszeniu światła w sypialni, klękał przed figurą Matki Bożej Niepokalanej, </a:t>
            </a:r>
            <a:r>
              <a:rPr lang="pl-PL" sz="1600" b="1" dirty="0" smtClean="0"/>
              <a:t>przywiezionej przez </a:t>
            </a:r>
            <a:r>
              <a:rPr lang="pl-PL" sz="1600" b="1" dirty="0"/>
              <a:t>siebie </a:t>
            </a:r>
            <a:r>
              <a:rPr lang="pl-PL" sz="1600" b="1" dirty="0" smtClean="0"/>
              <a:t>z </a:t>
            </a:r>
            <a:r>
              <a:rPr lang="pl-PL" sz="1600" b="1" dirty="0"/>
              <a:t>rodzinnego domu.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191" y="2184300"/>
            <a:ext cx="1793109" cy="2800350"/>
          </a:xfrm>
          <a:prstGeom prst="rect">
            <a:avLst/>
          </a:prstGeom>
        </p:spPr>
      </p:pic>
      <p:pic>
        <p:nvPicPr>
          <p:cNvPr id="8" name="Obraz 7">
            <a:hlinkClick r:id="" action="ppaction://hlinkshowjump?jump=firstslide" highlightClick="1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07574" y="5944101"/>
            <a:ext cx="1077686" cy="705118"/>
          </a:xfrm>
          <a:prstGeom prst="rect">
            <a:avLst/>
          </a:prstGeom>
        </p:spPr>
      </p:pic>
      <p:pic>
        <p:nvPicPr>
          <p:cNvPr id="9" name="Obraz 8">
            <a:hlinkClick r:id="rId4" action="ppaction://hlinksldjump" highlightClick="1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9484883">
            <a:off x="198075" y="5273599"/>
            <a:ext cx="3002973" cy="79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01376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733425" y="352425"/>
            <a:ext cx="75745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350" dirty="0" smtClean="0"/>
              <a:t>	</a:t>
            </a:r>
            <a:r>
              <a:rPr lang="pl-PL" sz="1600" b="1" dirty="0" smtClean="0"/>
              <a:t>Po </a:t>
            </a:r>
            <a:r>
              <a:rPr lang="pl-PL" sz="1600" b="1" dirty="0"/>
              <a:t>maturze, </a:t>
            </a:r>
            <a:r>
              <a:rPr lang="pl-PL" sz="1600" b="1" dirty="0" smtClean="0"/>
              <a:t>w 1980 r., </a:t>
            </a:r>
            <a:r>
              <a:rPr lang="pl-PL" sz="1600" b="1" dirty="0"/>
              <a:t>wstąpił do Zakonu. W podaniu o przyjęcie napisał m.in.: „Już od dawna jestem przekonany, że mam powołanie do kapłaństwa i Zakonu, co miałem okazję gruntowniej przemyśleć w Niższym Seminarium Duchownym </a:t>
            </a:r>
            <a:r>
              <a:rPr lang="pl-PL" sz="1600" b="1" dirty="0" smtClean="0"/>
              <a:t/>
            </a:r>
            <a:br>
              <a:rPr lang="pl-PL" sz="1600" b="1" dirty="0" smtClean="0"/>
            </a:br>
            <a:r>
              <a:rPr lang="pl-PL" sz="1600" b="1" dirty="0" smtClean="0"/>
              <a:t>w </a:t>
            </a:r>
            <a:r>
              <a:rPr lang="pl-PL" sz="1600" b="1" dirty="0"/>
              <a:t>Legnicy. Pragnieniem moim jest praca na misjach, </a:t>
            </a:r>
            <a:r>
              <a:rPr lang="pl-PL" sz="1600" b="1" dirty="0" smtClean="0"/>
              <a:t>by </a:t>
            </a:r>
            <a:r>
              <a:rPr lang="pl-PL" sz="1600" b="1" dirty="0"/>
              <a:t>w ten sposób służyć Bogu </a:t>
            </a:r>
            <a:r>
              <a:rPr lang="pl-PL" sz="1600" b="1" dirty="0" smtClean="0"/>
              <a:t/>
            </a:r>
            <a:br>
              <a:rPr lang="pl-PL" sz="1600" b="1" dirty="0" smtClean="0"/>
            </a:br>
            <a:r>
              <a:rPr lang="pl-PL" sz="1600" b="1" dirty="0" smtClean="0"/>
              <a:t>i Niepokalanej”.</a:t>
            </a:r>
          </a:p>
          <a:p>
            <a:pPr algn="just"/>
            <a:endParaRPr lang="pl-PL" sz="1600" b="1" dirty="0"/>
          </a:p>
          <a:p>
            <a:pPr algn="just"/>
            <a:r>
              <a:rPr lang="pl-PL" sz="1600" b="1" dirty="0" smtClean="0"/>
              <a:t>	Habit </a:t>
            </a:r>
            <a:r>
              <a:rPr lang="pl-PL" sz="1600" b="1" dirty="0"/>
              <a:t>zakonny otrzymał w uroczystość św. Franciszka </a:t>
            </a:r>
            <a:r>
              <a:rPr lang="pl-PL" sz="1600" b="1" dirty="0" smtClean="0"/>
              <a:t>– </a:t>
            </a:r>
            <a:r>
              <a:rPr lang="pl-PL" sz="1600" b="1" dirty="0"/>
              <a:t>4 października 1980 r. Rok później </a:t>
            </a:r>
            <a:r>
              <a:rPr lang="pl-PL" sz="1600" b="1" dirty="0" smtClean="0"/>
              <a:t>– 1 września – </a:t>
            </a:r>
            <a:r>
              <a:rPr lang="pl-PL" sz="1600" b="1" dirty="0"/>
              <a:t>złożył pierwsze śluby zakonne</a:t>
            </a:r>
            <a:r>
              <a:rPr lang="pl-PL" sz="1600" b="1" dirty="0" smtClean="0"/>
              <a:t>.</a:t>
            </a:r>
          </a:p>
          <a:p>
            <a:pPr algn="just"/>
            <a:endParaRPr lang="pl-PL" sz="1600" b="1" dirty="0"/>
          </a:p>
        </p:txBody>
      </p:sp>
      <p:sp>
        <p:nvSpPr>
          <p:cNvPr id="4" name="Prostokąt 3"/>
          <p:cNvSpPr/>
          <p:nvPr/>
        </p:nvSpPr>
        <p:spPr>
          <a:xfrm>
            <a:off x="781049" y="2628900"/>
            <a:ext cx="758190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350" dirty="0" smtClean="0"/>
              <a:t>	</a:t>
            </a:r>
            <a:r>
              <a:rPr lang="pl-PL" sz="1600" b="1" dirty="0" smtClean="0"/>
              <a:t>Po </a:t>
            </a:r>
            <a:r>
              <a:rPr lang="pl-PL" sz="1600" b="1" dirty="0"/>
              <a:t>nowicjacie, który odbył w Smardzewicach, br. Michał rozpoczął studia filozoficzno-teologiczne </a:t>
            </a:r>
            <a:r>
              <a:rPr lang="pl-PL" sz="1600" b="1" dirty="0" smtClean="0"/>
              <a:t>w </a:t>
            </a:r>
            <a:r>
              <a:rPr lang="pl-PL" sz="1600" b="1" dirty="0"/>
              <a:t>Wyższym Seminarium Duchownym </a:t>
            </a:r>
            <a:r>
              <a:rPr lang="pl-PL" sz="1600" b="1" dirty="0" smtClean="0"/>
              <a:t>Franciszkanów </a:t>
            </a:r>
            <a:br>
              <a:rPr lang="pl-PL" sz="1600" b="1" dirty="0" smtClean="0"/>
            </a:br>
            <a:r>
              <a:rPr lang="pl-PL" sz="1600" b="1" dirty="0" smtClean="0"/>
              <a:t>w </a:t>
            </a:r>
            <a:r>
              <a:rPr lang="pl-PL" sz="1600" b="1" dirty="0"/>
              <a:t>Krakowie. Studiował tam </a:t>
            </a:r>
            <a:r>
              <a:rPr lang="pl-PL" sz="1600" b="1" dirty="0" smtClean="0"/>
              <a:t>w </a:t>
            </a:r>
            <a:r>
              <a:rPr lang="pl-PL" sz="1600" b="1" dirty="0"/>
              <a:t>latach 1981-1987</a:t>
            </a:r>
            <a:r>
              <a:rPr lang="pl-PL" sz="1600" b="1" dirty="0" smtClean="0"/>
              <a:t>.</a:t>
            </a:r>
          </a:p>
          <a:p>
            <a:pPr algn="just"/>
            <a:endParaRPr lang="pl-PL" sz="1600" b="1" dirty="0"/>
          </a:p>
          <a:p>
            <a:pPr algn="just"/>
            <a:r>
              <a:rPr lang="pl-PL" sz="1600" b="1" dirty="0" smtClean="0"/>
              <a:t>	W </a:t>
            </a:r>
            <a:r>
              <a:rPr lang="pl-PL" sz="1600" b="1" dirty="0"/>
              <a:t>uroczystość Matki Bożej Niepokalanej – patronki zakonu franciszkanów – 8 grudnia 1985 r. </a:t>
            </a:r>
            <a:r>
              <a:rPr lang="pl-PL" sz="1600" b="1" dirty="0" smtClean="0"/>
              <a:t>w </a:t>
            </a:r>
            <a:r>
              <a:rPr lang="pl-PL" sz="1600" b="1" dirty="0"/>
              <a:t>Krakowie </a:t>
            </a:r>
            <a:r>
              <a:rPr lang="pl-PL" sz="1600" b="1" dirty="0" smtClean="0"/>
              <a:t>ślubował </a:t>
            </a:r>
            <a:r>
              <a:rPr lang="pl-PL" sz="1600" b="1" dirty="0"/>
              <a:t>żyć </a:t>
            </a:r>
            <a:r>
              <a:rPr lang="pl-PL" sz="1600" b="1" dirty="0" smtClean="0"/>
              <a:t>w </a:t>
            </a:r>
            <a:r>
              <a:rPr lang="pl-PL" sz="1600" b="1" dirty="0"/>
              <a:t>posłuszeństwie, </a:t>
            </a:r>
            <a:r>
              <a:rPr lang="pl-PL" sz="1600" b="1" dirty="0" smtClean="0"/>
              <a:t>ubóstwie i </a:t>
            </a:r>
            <a:r>
              <a:rPr lang="pl-PL" sz="1600" b="1" dirty="0"/>
              <a:t>w czystości</a:t>
            </a:r>
            <a:r>
              <a:rPr lang="pl-PL" sz="1600" b="1" dirty="0" smtClean="0"/>
              <a:t>.</a:t>
            </a:r>
          </a:p>
          <a:p>
            <a:pPr algn="just"/>
            <a:endParaRPr lang="pl-PL" sz="1600" b="1" dirty="0" smtClean="0"/>
          </a:p>
        </p:txBody>
      </p:sp>
      <p:sp>
        <p:nvSpPr>
          <p:cNvPr id="5" name="Prostokąt 4"/>
          <p:cNvSpPr/>
          <p:nvPr/>
        </p:nvSpPr>
        <p:spPr>
          <a:xfrm>
            <a:off x="688520" y="4457699"/>
            <a:ext cx="764585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350" dirty="0" smtClean="0"/>
              <a:t>	</a:t>
            </a:r>
            <a:r>
              <a:rPr lang="pl-PL" sz="1600" b="1" dirty="0" smtClean="0"/>
              <a:t>W </a:t>
            </a:r>
            <a:r>
              <a:rPr lang="pl-PL" sz="1600" b="1" dirty="0"/>
              <a:t>1986 r. przypadała 750. rocznica przybycia franciszkanów do Wrocławia. </a:t>
            </a:r>
            <a:r>
              <a:rPr lang="pl-PL" sz="1600" b="1" dirty="0" smtClean="0"/>
              <a:t/>
            </a:r>
            <a:br>
              <a:rPr lang="pl-PL" sz="1600" b="1" dirty="0" smtClean="0"/>
            </a:br>
            <a:r>
              <a:rPr lang="pl-PL" sz="1600" b="1" dirty="0" smtClean="0"/>
              <a:t>Z </a:t>
            </a:r>
            <a:r>
              <a:rPr lang="pl-PL" sz="1600" b="1" dirty="0"/>
              <a:t>tej racji władze krakowskiej prowincji franciszkanów wybrały to miasto na miejsce święceń diakonatu </a:t>
            </a:r>
            <a:r>
              <a:rPr lang="pl-PL" sz="1600" b="1" dirty="0" smtClean="0"/>
              <a:t>i </a:t>
            </a:r>
            <a:r>
              <a:rPr lang="pl-PL" sz="1600" b="1" dirty="0"/>
              <a:t>prezbiteratu swoich braci kleryków. Stąd 7 czerwca 1986 r. br. Michał został wyświęcony na diakona, </a:t>
            </a:r>
            <a:r>
              <a:rPr lang="pl-PL" sz="1600" b="1" dirty="0" smtClean="0"/>
              <a:t>a </a:t>
            </a:r>
            <a:r>
              <a:rPr lang="pl-PL" sz="1600" b="1" dirty="0"/>
              <a:t>o. dk. Zbigniew Strzałkowski – na prezbitera. Sakramentów udzielił metropolita wrocławski </a:t>
            </a:r>
            <a:r>
              <a:rPr lang="pl-PL" sz="1600" b="1" dirty="0" smtClean="0"/>
              <a:t>kardynał </a:t>
            </a:r>
            <a:r>
              <a:rPr lang="pl-PL" sz="1600" b="1" dirty="0"/>
              <a:t>Henryk Gulbinowicz</a:t>
            </a:r>
            <a:r>
              <a:rPr lang="pl-PL" sz="1600" b="1" dirty="0" smtClean="0"/>
              <a:t>.</a:t>
            </a:r>
          </a:p>
          <a:p>
            <a:pPr algn="just"/>
            <a:endParaRPr lang="pl-PL" sz="1400" b="1" dirty="0"/>
          </a:p>
          <a:p>
            <a:pPr algn="just"/>
            <a:r>
              <a:rPr lang="pl-PL" sz="1400" b="1" dirty="0" smtClean="0"/>
              <a:t>	</a:t>
            </a:r>
            <a:endParaRPr lang="pl-PL" sz="1400" b="1" dirty="0"/>
          </a:p>
        </p:txBody>
      </p:sp>
      <p:pic>
        <p:nvPicPr>
          <p:cNvPr id="8" name="Obraz 7">
            <a:hlinkClick r:id="" action="ppaction://hlinkshowjump?jump=firstslide" highlightClick="1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88494" y="5914970"/>
            <a:ext cx="1079086" cy="708722"/>
          </a:xfrm>
          <a:prstGeom prst="rect">
            <a:avLst/>
          </a:prstGeom>
        </p:spPr>
      </p:pic>
      <p:pic>
        <p:nvPicPr>
          <p:cNvPr id="9" name="Obraz 8">
            <a:hlinkClick r:id="rId3" action="ppaction://hlinksldjump" highlightClick="1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1461075">
            <a:off x="5354732" y="5982357"/>
            <a:ext cx="3097584" cy="688637"/>
          </a:xfrm>
          <a:prstGeom prst="rect">
            <a:avLst/>
          </a:prstGeom>
        </p:spPr>
      </p:pic>
      <p:pic>
        <p:nvPicPr>
          <p:cNvPr id="10" name="Obraz 9">
            <a:hlinkClick r:id="rId5" action="ppaction://hlinksldjump" highlightClick="1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9590092">
            <a:off x="806428" y="5916211"/>
            <a:ext cx="2549673" cy="61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51266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39139" y="1295401"/>
            <a:ext cx="7605034" cy="3747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350" b="1" dirty="0" smtClean="0"/>
              <a:t>	</a:t>
            </a:r>
          </a:p>
          <a:p>
            <a:pPr algn="just"/>
            <a:r>
              <a:rPr lang="pl-PL" sz="1350" b="1" dirty="0" smtClean="0"/>
              <a:t>	</a:t>
            </a:r>
            <a:r>
              <a:rPr lang="pl-PL" sz="1600" b="1" dirty="0" smtClean="0"/>
              <a:t>Współbracia </a:t>
            </a:r>
            <a:r>
              <a:rPr lang="pl-PL" sz="1600" b="1" dirty="0"/>
              <a:t>wspominają jego gorliwość zakonną. Chętnie włączał się </a:t>
            </a:r>
            <a:r>
              <a:rPr lang="pl-PL" sz="1600" b="1" dirty="0" smtClean="0"/>
              <a:t/>
            </a:r>
            <a:br>
              <a:rPr lang="pl-PL" sz="1600" b="1" dirty="0" smtClean="0"/>
            </a:br>
            <a:r>
              <a:rPr lang="pl-PL" sz="1600" b="1" dirty="0" smtClean="0"/>
              <a:t>w okolicznościowe </a:t>
            </a:r>
            <a:r>
              <a:rPr lang="pl-PL" sz="1600" b="1" dirty="0"/>
              <a:t>prace, brał aktywny udział w katechizacji dzieci specjalnej troski oraz przygotowywanie pomocy duszpasterskich</a:t>
            </a:r>
            <a:r>
              <a:rPr lang="pl-PL" sz="1600" b="1" dirty="0" smtClean="0"/>
              <a:t>.</a:t>
            </a:r>
          </a:p>
          <a:p>
            <a:pPr algn="just"/>
            <a:endParaRPr lang="pl-PL" sz="1600" b="1" dirty="0"/>
          </a:p>
          <a:p>
            <a:pPr algn="just"/>
            <a:r>
              <a:rPr lang="pl-PL" sz="1600" b="1" dirty="0" smtClean="0"/>
              <a:t>	Po </a:t>
            </a:r>
            <a:r>
              <a:rPr lang="pl-PL" sz="1600" b="1" dirty="0"/>
              <a:t>święceniach kapłańskich o. Michał przez dwa lata (1 czerwca 1987 r. – 25 lipca 1989 r.) pracował we franciszkańskiej parafii w Pieńsku k. Zgorzelca. Był tam wikariuszem i katechetą</a:t>
            </a:r>
            <a:r>
              <a:rPr lang="pl-PL" sz="1600" b="1" dirty="0" smtClean="0"/>
              <a:t>.</a:t>
            </a:r>
          </a:p>
          <a:p>
            <a:pPr algn="just"/>
            <a:endParaRPr lang="pl-PL" sz="1600" b="1" dirty="0"/>
          </a:p>
          <a:p>
            <a:pPr algn="just"/>
            <a:r>
              <a:rPr lang="pl-PL" sz="1600" b="1" dirty="0" smtClean="0"/>
              <a:t>	W </a:t>
            </a:r>
            <a:r>
              <a:rPr lang="pl-PL" sz="1600" b="1" dirty="0"/>
              <a:t>pracę duszpasterską włączył się z całym młodzieńczym zapałem </a:t>
            </a:r>
            <a:r>
              <a:rPr lang="pl-PL" sz="1600" b="1" dirty="0" smtClean="0"/>
              <a:t/>
            </a:r>
            <a:br>
              <a:rPr lang="pl-PL" sz="1600" b="1" dirty="0" smtClean="0"/>
            </a:br>
            <a:r>
              <a:rPr lang="pl-PL" sz="1600" b="1" dirty="0" smtClean="0"/>
              <a:t>i </a:t>
            </a:r>
            <a:r>
              <a:rPr lang="pl-PL" sz="1600" b="1" dirty="0"/>
              <a:t>entuzjazmem. Jako dobry i sumienny kapłan budził zaufanie wiernych. </a:t>
            </a:r>
            <a:r>
              <a:rPr lang="pl-PL" sz="1600" b="1" dirty="0" smtClean="0"/>
              <a:t>Zdobyte </a:t>
            </a:r>
            <a:br>
              <a:rPr lang="pl-PL" sz="1600" b="1" dirty="0" smtClean="0"/>
            </a:br>
            <a:r>
              <a:rPr lang="pl-PL" sz="1600" b="1" dirty="0" smtClean="0"/>
              <a:t>w Krakowie doświadczenie w katechizacji </a:t>
            </a:r>
            <a:r>
              <a:rPr lang="pl-PL" sz="1600" b="1" dirty="0"/>
              <a:t>dzieci specjalnej troski, </a:t>
            </a:r>
            <a:r>
              <a:rPr lang="pl-PL" sz="1600" b="1" dirty="0" smtClean="0"/>
              <a:t>przydało się także </a:t>
            </a:r>
            <a:br>
              <a:rPr lang="pl-PL" sz="1600" b="1" dirty="0" smtClean="0"/>
            </a:br>
            <a:r>
              <a:rPr lang="pl-PL" sz="1600" b="1" dirty="0" smtClean="0"/>
              <a:t>w Pieńsku, gdzie </a:t>
            </a:r>
            <a:r>
              <a:rPr lang="pl-PL" sz="1600" b="1" dirty="0"/>
              <a:t>prowadził zajęcia z dziećmi niepełnosprawnymi. Ze względu na dobroć, uprzejmość, współczucie, jakimi darzył ludzi potrzebujących pomocy, jedna z parafianek nazywa go „Drugim św. Franciszkiem”. </a:t>
            </a:r>
            <a:r>
              <a:rPr lang="pl-PL" sz="1600" b="1" dirty="0" smtClean="0"/>
              <a:t>Był </a:t>
            </a:r>
            <a:r>
              <a:rPr lang="pl-PL" sz="1600" b="1" dirty="0"/>
              <a:t>całym sercem oddany Bogu i ludziom.</a:t>
            </a:r>
          </a:p>
        </p:txBody>
      </p:sp>
      <p:sp>
        <p:nvSpPr>
          <p:cNvPr id="5" name="Prostokąt 4"/>
          <p:cNvSpPr/>
          <p:nvPr/>
        </p:nvSpPr>
        <p:spPr>
          <a:xfrm>
            <a:off x="789213" y="4057649"/>
            <a:ext cx="75274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400" b="1" dirty="0" smtClean="0"/>
              <a:t>	</a:t>
            </a:r>
            <a:endParaRPr lang="pl-PL" sz="1350" b="1" dirty="0"/>
          </a:p>
        </p:txBody>
      </p:sp>
      <p:pic>
        <p:nvPicPr>
          <p:cNvPr id="7" name="Obraz 6">
            <a:hlinkClick r:id="" action="ppaction://hlinkshowjump?jump=firstslide" highlightClick="1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3757" y="5438775"/>
            <a:ext cx="1248767" cy="864869"/>
          </a:xfrm>
          <a:prstGeom prst="rect">
            <a:avLst/>
          </a:prstGeom>
        </p:spPr>
      </p:pic>
      <p:pic>
        <p:nvPicPr>
          <p:cNvPr id="8" name="Obraz 7">
            <a:hlinkClick r:id="rId3" action="ppaction://hlinksldjump" highlightClick="1"/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1951187">
            <a:off x="5448033" y="5498497"/>
            <a:ext cx="3127739" cy="901029"/>
          </a:xfrm>
          <a:prstGeom prst="rect">
            <a:avLst/>
          </a:prstGeom>
        </p:spPr>
      </p:pic>
      <p:pic>
        <p:nvPicPr>
          <p:cNvPr id="9" name="Obraz 8">
            <a:hlinkClick r:id="rId6" action="ppaction://hlinksldjump" highlightClick="1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9671875">
            <a:off x="-30255" y="5582173"/>
            <a:ext cx="3522470" cy="764206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819150" y="733336"/>
            <a:ext cx="746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 smtClean="0"/>
              <a:t>                 Rok później – 23 maja – o. diakon Michał został wyświęcony na prezbitera </a:t>
            </a:r>
            <a:br>
              <a:rPr lang="pl-PL" sz="1600" b="1" dirty="0" smtClean="0"/>
            </a:br>
            <a:r>
              <a:rPr lang="pl-PL" sz="1600" b="1" dirty="0" smtClean="0"/>
              <a:t>w Bazylice świętego Franciszka w Krakowie przez bpa Albina Małysiaka CM.</a:t>
            </a:r>
          </a:p>
        </p:txBody>
      </p:sp>
    </p:spTree>
    <p:extLst>
      <p:ext uri="{BB962C8B-B14F-4D97-AF65-F5344CB8AC3E}">
        <p14:creationId xmlns:p14="http://schemas.microsoft.com/office/powerpoint/2010/main" xmlns="" val="1047880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42950" y="1771651"/>
            <a:ext cx="7625443" cy="3993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350" dirty="0" smtClean="0"/>
              <a:t>	</a:t>
            </a:r>
          </a:p>
          <a:p>
            <a:pPr algn="just"/>
            <a:r>
              <a:rPr lang="pl-PL" sz="1600" b="1" dirty="0" smtClean="0"/>
              <a:t>	O</a:t>
            </a:r>
            <a:r>
              <a:rPr lang="pl-PL" sz="1600" b="1" dirty="0"/>
              <a:t>. Michał już w Polsce zdawał sobie sprawę z tego, że misja w Peru jest trudna i jego życie może być narażone na niebezpieczeństwo. Przed wyjazdem na misje, po pożegnalnej Mszy </a:t>
            </a:r>
            <a:r>
              <a:rPr lang="pl-PL" sz="1600" b="1" dirty="0" smtClean="0"/>
              <a:t>świętej w </a:t>
            </a:r>
            <a:r>
              <a:rPr lang="pl-PL" sz="1600" b="1" dirty="0"/>
              <a:t>parafii w Pieńsku, </a:t>
            </a:r>
            <a:r>
              <a:rPr lang="pl-PL" sz="1600" b="1" dirty="0" smtClean="0"/>
              <a:t>wyznał, że </a:t>
            </a:r>
            <a:r>
              <a:rPr lang="pl-PL" sz="1600" b="1" dirty="0"/>
              <a:t>jeśli trzeba będzie dla sprawy Bożej złożyć ofiarę życia, to nie będzie się </a:t>
            </a:r>
            <a:r>
              <a:rPr lang="pl-PL" sz="1600" b="1" dirty="0" smtClean="0"/>
              <a:t>wahał.</a:t>
            </a:r>
          </a:p>
          <a:p>
            <a:pPr algn="just"/>
            <a:endParaRPr lang="pl-PL" sz="1600" b="1" dirty="0"/>
          </a:p>
          <a:p>
            <a:pPr algn="just"/>
            <a:r>
              <a:rPr lang="pl-PL" sz="1600" b="1" dirty="0" smtClean="0"/>
              <a:t>	Po </a:t>
            </a:r>
            <a:r>
              <a:rPr lang="pl-PL" sz="1600" b="1" dirty="0"/>
              <a:t>szybkim </a:t>
            </a:r>
            <a:r>
              <a:rPr lang="pl-PL" sz="1600" b="1" dirty="0" smtClean="0"/>
              <a:t>opanowaniu </a:t>
            </a:r>
            <a:r>
              <a:rPr lang="pl-PL" sz="1600" b="1" dirty="0"/>
              <a:t>podstaw języka </a:t>
            </a:r>
            <a:r>
              <a:rPr lang="pl-PL" sz="1600" b="1" dirty="0" smtClean="0"/>
              <a:t>hiszpańskiego </a:t>
            </a:r>
            <a:r>
              <a:rPr lang="pl-PL" sz="1600" b="1" dirty="0"/>
              <a:t>o. Michał włączył się w pracę duszpasterską </a:t>
            </a:r>
            <a:r>
              <a:rPr lang="pl-PL" sz="1600" b="1" dirty="0" smtClean="0"/>
              <a:t>w </a:t>
            </a:r>
            <a:r>
              <a:rPr lang="pl-PL" sz="1600" b="1" dirty="0"/>
              <a:t>Pariacoto. W krótkim czasie zgromadził wokół parafii mnóstwo młodych ludzi, którzy przychodzili na katechezę, wspólną modlitwę, ale i rekreację. Docierał do nich poprzez muzykę i śpiew</a:t>
            </a:r>
            <a:r>
              <a:rPr lang="pl-PL" sz="1600" b="1" dirty="0" smtClean="0"/>
              <a:t>.</a:t>
            </a:r>
          </a:p>
          <a:p>
            <a:pPr algn="just"/>
            <a:endParaRPr lang="pl-PL" sz="1600" b="1" dirty="0"/>
          </a:p>
          <a:p>
            <a:pPr algn="just"/>
            <a:r>
              <a:rPr lang="pl-PL" sz="1600" b="1" dirty="0" smtClean="0"/>
              <a:t>	Jego </a:t>
            </a:r>
            <a:r>
              <a:rPr lang="pl-PL" sz="1600" b="1" dirty="0"/>
              <a:t>działalność misyjna trwała zaledwie dwa lata, ponieważ 9 sierpnia 1991 r. wraz </a:t>
            </a:r>
            <a:r>
              <a:rPr lang="pl-PL" sz="1600" b="1" dirty="0" smtClean="0"/>
              <a:t>z o</a:t>
            </a:r>
            <a:r>
              <a:rPr lang="pl-PL" sz="1600" b="1" dirty="0"/>
              <a:t>. Zbigniewem Strzałkowskim zginął w Pariacoto, zamordowany przez terrorystów ze Świetlistego Szlaku. Pochowany został w kościele parafialnym</a:t>
            </a:r>
            <a:r>
              <a:rPr lang="pl-PL" sz="1600" b="1" dirty="0" smtClean="0"/>
              <a:t>. Proces beatyfikacyjny o. Michała Tomaszka trwał 24 lata od 1996 do 2014 r. </a:t>
            </a:r>
          </a:p>
          <a:p>
            <a:pPr algn="ctr"/>
            <a:r>
              <a:rPr lang="pl-PL" sz="1600" b="1" dirty="0" smtClean="0"/>
              <a:t>	Beatyfikacja  Chimbote (Peru) – 5 grudnia 2015 r.</a:t>
            </a:r>
            <a:endParaRPr lang="pl-PL" sz="1600" b="1" dirty="0"/>
          </a:p>
        </p:txBody>
      </p:sp>
      <p:pic>
        <p:nvPicPr>
          <p:cNvPr id="4" name="Obraz 3">
            <a:hlinkClick r:id="" action="ppaction://hlinkshowjump?jump=firstslide" highlightClick="1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31065" y="5939728"/>
            <a:ext cx="1079086" cy="708722"/>
          </a:xfrm>
          <a:prstGeom prst="rect">
            <a:avLst/>
          </a:prstGeom>
        </p:spPr>
      </p:pic>
      <p:pic>
        <p:nvPicPr>
          <p:cNvPr id="5" name="Obraz 4">
            <a:hlinkClick r:id="rId3" action="ppaction://hlinksldjump" highlightClick="1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844027">
            <a:off x="278199" y="5785264"/>
            <a:ext cx="2932656" cy="762054"/>
          </a:xfrm>
          <a:prstGeom prst="rect">
            <a:avLst/>
          </a:prstGeom>
        </p:spPr>
      </p:pic>
      <p:pic>
        <p:nvPicPr>
          <p:cNvPr id="6" name="Obraz 5">
            <a:hlinkClick r:id="rId5" action="ppaction://hlinksldjump" highlightClick="1"/>
          </p:cNvPr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1504084">
            <a:off x="5436254" y="5835581"/>
            <a:ext cx="2931067" cy="732006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857250" y="435739"/>
            <a:ext cx="74676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 smtClean="0"/>
              <a:t>	W czasie pracy duszpasterskiej w Pieńsku dowiedział się, że jego dwaj starsi współbracia – o. Zbigniew Strzałkowski i o. Jarosław Wysoczański – mają wkrótce wyjechać na misje do Peru. Zwrócił się wówczas z prośbą do swojego wyższego przełożonego, o. Feliksa Stasicy, o pozwolenie na podobny wyjazd. Prowincjał wyraził zgodę. Rok później, w lipcu 1989 r., dołączył do nich.</a:t>
            </a:r>
          </a:p>
          <a:p>
            <a:pPr algn="just"/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xmlns="" val="1228082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422605" y="891458"/>
            <a:ext cx="8303384" cy="692497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pl-PL" sz="405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O. Zbigniew </a:t>
            </a:r>
            <a:r>
              <a:rPr lang="pl-PL" sz="405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Strzałkowski OFMConv</a:t>
            </a:r>
            <a:endParaRPr lang="pl-PL" sz="405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543300" y="1865354"/>
            <a:ext cx="495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350" dirty="0" smtClean="0"/>
              <a:t>	</a:t>
            </a:r>
            <a:r>
              <a:rPr lang="pl-PL" sz="1600" b="1" dirty="0" smtClean="0"/>
              <a:t>Urodził </a:t>
            </a:r>
            <a:r>
              <a:rPr lang="pl-PL" sz="1600" b="1" dirty="0"/>
              <a:t>się w Tarnowie 3 lipca 1958 r. Ochrzczony został w bazylice katedralnej w Tarnowie. Rodzice mieszkali </a:t>
            </a:r>
            <a:r>
              <a:rPr lang="pl-PL" sz="1600" b="1" dirty="0" smtClean="0"/>
              <a:t>w </a:t>
            </a:r>
            <a:r>
              <a:rPr lang="pl-PL" sz="1600" b="1" dirty="0"/>
              <a:t>pobliskiej wsi Zawada, gdzie prowadzili małe gospodarstwo rolne. Ojciec jego </a:t>
            </a:r>
            <a:r>
              <a:rPr lang="pl-PL" sz="1600" b="1" dirty="0" smtClean="0"/>
              <a:t>pracował ponadto </a:t>
            </a:r>
            <a:r>
              <a:rPr lang="pl-PL" sz="1600" b="1" dirty="0"/>
              <a:t>jako szklarz. Zbigniew miał dwóch starszych </a:t>
            </a:r>
            <a:r>
              <a:rPr lang="pl-PL" sz="1600" b="1" dirty="0" smtClean="0"/>
              <a:t>braci.</a:t>
            </a:r>
            <a:endParaRPr lang="pl-PL" sz="1600" b="1" dirty="0"/>
          </a:p>
        </p:txBody>
      </p:sp>
      <p:sp>
        <p:nvSpPr>
          <p:cNvPr id="5" name="Prostokąt 4"/>
          <p:cNvSpPr/>
          <p:nvPr/>
        </p:nvSpPr>
        <p:spPr>
          <a:xfrm>
            <a:off x="3590925" y="3548471"/>
            <a:ext cx="48169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350" dirty="0" smtClean="0"/>
              <a:t>	               </a:t>
            </a:r>
            <a:r>
              <a:rPr lang="pl-PL" sz="1600" b="1" dirty="0" smtClean="0"/>
              <a:t>Do Szkoły Podstawowej </a:t>
            </a:r>
            <a:r>
              <a:rPr lang="pl-PL" sz="1600" b="1" dirty="0"/>
              <a:t>uczęszczał </a:t>
            </a:r>
            <a:r>
              <a:rPr lang="pl-PL" sz="1600" b="1" dirty="0" smtClean="0"/>
              <a:t/>
            </a:r>
            <a:br>
              <a:rPr lang="pl-PL" sz="1600" b="1" dirty="0" smtClean="0"/>
            </a:br>
            <a:r>
              <a:rPr lang="pl-PL" sz="1600" b="1" dirty="0" smtClean="0"/>
              <a:t>w Zawadzie</a:t>
            </a:r>
            <a:r>
              <a:rPr lang="pl-PL" sz="1600" b="1" dirty="0"/>
              <a:t>. Uchodził za pilnego, zdyscyplinowanego </a:t>
            </a:r>
            <a:r>
              <a:rPr lang="pl-PL" sz="1600" b="1" dirty="0" smtClean="0"/>
              <a:t/>
            </a:r>
            <a:br>
              <a:rPr lang="pl-PL" sz="1600" b="1" dirty="0" smtClean="0"/>
            </a:br>
            <a:r>
              <a:rPr lang="pl-PL" sz="1600" b="1" dirty="0" smtClean="0"/>
              <a:t>i zdolnego </a:t>
            </a:r>
            <a:r>
              <a:rPr lang="pl-PL" sz="1600" b="1" dirty="0"/>
              <a:t>ucznia. Był ministrantem i lektorem.</a:t>
            </a:r>
          </a:p>
        </p:txBody>
      </p:sp>
      <p:sp>
        <p:nvSpPr>
          <p:cNvPr id="6" name="Prostokąt 5"/>
          <p:cNvSpPr/>
          <p:nvPr/>
        </p:nvSpPr>
        <p:spPr>
          <a:xfrm>
            <a:off x="3581400" y="4486275"/>
            <a:ext cx="476930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350" dirty="0" smtClean="0"/>
              <a:t>	</a:t>
            </a:r>
            <a:r>
              <a:rPr lang="pl-PL" sz="1600" b="1" dirty="0" smtClean="0"/>
              <a:t>W </a:t>
            </a:r>
            <a:r>
              <a:rPr lang="pl-PL" sz="1600" b="1" dirty="0"/>
              <a:t>1973 r. rozpoczął naukę </a:t>
            </a:r>
            <a:r>
              <a:rPr lang="pl-PL" sz="1600" b="1" dirty="0" smtClean="0"/>
              <a:t>w tarnowskim </a:t>
            </a:r>
            <a:r>
              <a:rPr lang="pl-PL" sz="1600" b="1" dirty="0"/>
              <a:t>Technikum </a:t>
            </a:r>
            <a:r>
              <a:rPr lang="pl-PL" sz="1600" b="1" dirty="0" smtClean="0"/>
              <a:t>Mechanicznym. </a:t>
            </a:r>
            <a:r>
              <a:rPr lang="pl-PL" sz="1600" b="1" dirty="0"/>
              <a:t>Egzamin dojrzałości zdał </a:t>
            </a:r>
            <a:r>
              <a:rPr lang="pl-PL" sz="1600" b="1" dirty="0" smtClean="0"/>
              <a:t/>
            </a:r>
            <a:br>
              <a:rPr lang="pl-PL" sz="1600" b="1" dirty="0" smtClean="0"/>
            </a:br>
            <a:r>
              <a:rPr lang="pl-PL" sz="1600" b="1" dirty="0" smtClean="0"/>
              <a:t>w </a:t>
            </a:r>
            <a:r>
              <a:rPr lang="pl-PL" sz="1600" b="1" dirty="0"/>
              <a:t>maju 1978 r. Jednocześnie uzyskał tytuł „technika mechanika”.</a:t>
            </a:r>
          </a:p>
        </p:txBody>
      </p:sp>
      <p:sp>
        <p:nvSpPr>
          <p:cNvPr id="7" name="Prostokąt 6"/>
          <p:cNvSpPr/>
          <p:nvPr/>
        </p:nvSpPr>
        <p:spPr>
          <a:xfrm>
            <a:off x="3454858" y="4636578"/>
            <a:ext cx="4985107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350" dirty="0" smtClean="0"/>
              <a:t>	</a:t>
            </a:r>
            <a:endParaRPr lang="pl-PL" sz="1400" b="1" dirty="0"/>
          </a:p>
        </p:txBody>
      </p:sp>
      <p:pic>
        <p:nvPicPr>
          <p:cNvPr id="2050" name="Picture 2" descr="Znalezione obrazy dla zapytania zbigniew strza&amp;lstrok;kowsk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746" y="2333353"/>
            <a:ext cx="2555423" cy="239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az 8">
            <a:hlinkClick r:id="" action="ppaction://hlinkshowjump?jump=firstslide" highlightClick="1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55271" y="5211060"/>
            <a:ext cx="1333112" cy="1014751"/>
          </a:xfrm>
          <a:prstGeom prst="rect">
            <a:avLst/>
          </a:prstGeom>
        </p:spPr>
      </p:pic>
      <p:pic>
        <p:nvPicPr>
          <p:cNvPr id="10" name="Obraz 9">
            <a:hlinkClick r:id="rId4" action="ppaction://hlinksldjump" highlightClick="1"/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1560007">
            <a:off x="5417000" y="5525020"/>
            <a:ext cx="3409101" cy="884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24935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20511" y="1562100"/>
            <a:ext cx="75805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350" dirty="0" smtClean="0"/>
              <a:t>	</a:t>
            </a:r>
            <a:r>
              <a:rPr lang="pl-PL" sz="1600" b="1" dirty="0" smtClean="0"/>
              <a:t>W 1979 r. </a:t>
            </a:r>
            <a:r>
              <a:rPr lang="pl-PL" sz="1600" b="1" dirty="0"/>
              <a:t>wstąpił do zakonu franciszkanów. W podaniu o przyjęcie napisał: „Pragnę służyć Panu Bogu w zakonie jako kapłan, w kraju lub na misjach, gdziekolwiek mnie Bóg powoła, pragnę naśladować </a:t>
            </a:r>
            <a:r>
              <a:rPr lang="pl-PL" sz="1600" b="1" dirty="0" smtClean="0"/>
              <a:t>świętego Franciszka </a:t>
            </a:r>
            <a:r>
              <a:rPr lang="pl-PL" sz="1600" b="1" dirty="0"/>
              <a:t>i </a:t>
            </a:r>
            <a:r>
              <a:rPr lang="pl-PL" sz="1600" b="1" dirty="0" smtClean="0"/>
              <a:t>błogosławionego </a:t>
            </a:r>
            <a:r>
              <a:rPr lang="pl-PL" sz="1600" b="1" dirty="0"/>
              <a:t>Maksymiliana </a:t>
            </a:r>
            <a:r>
              <a:rPr lang="pl-PL" sz="1600" b="1" dirty="0" smtClean="0"/>
              <a:t>Kolbego”.</a:t>
            </a:r>
            <a:endParaRPr lang="pl-PL" sz="1600" b="1" dirty="0"/>
          </a:p>
        </p:txBody>
      </p:sp>
      <p:sp>
        <p:nvSpPr>
          <p:cNvPr id="3" name="Prostokąt 2"/>
          <p:cNvSpPr/>
          <p:nvPr/>
        </p:nvSpPr>
        <p:spPr>
          <a:xfrm>
            <a:off x="791935" y="2600326"/>
            <a:ext cx="7590065" cy="3496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350" b="1" dirty="0" smtClean="0"/>
              <a:t>	</a:t>
            </a:r>
            <a:endParaRPr lang="pl-PL" sz="1600" b="1" dirty="0" smtClean="0"/>
          </a:p>
          <a:p>
            <a:pPr algn="just"/>
            <a:r>
              <a:rPr lang="pl-PL" sz="1600" b="1" dirty="0" smtClean="0"/>
              <a:t>	Świadectwo o postawie religijno-moralnej wystawił Zbigniewowi jego duszpasterz w Zawadzie ks. dr Paweł Śliwa: „Zbigniew Strzałkowski należy do najbardziej wzorowych młodzieńców w Zawadzie. Prawie zawsze przystępował do Komunii św. Jest ogromnie uprzejmy dla kapłanów, dla osób starszych, w ogóle dla wszystkich. Jest intelektualnie utalentowany i przejęty Bogiem, a zarazem pogodny </a:t>
            </a:r>
            <a:br>
              <a:rPr lang="pl-PL" sz="1600" b="1" dirty="0" smtClean="0"/>
            </a:br>
            <a:r>
              <a:rPr lang="pl-PL" sz="1600" b="1" dirty="0" smtClean="0"/>
              <a:t>i serdeczny w pożyciu z koleżeństwem”.</a:t>
            </a:r>
          </a:p>
          <a:p>
            <a:pPr algn="just"/>
            <a:endParaRPr lang="pl-PL" sz="1600" b="1" dirty="0"/>
          </a:p>
          <a:p>
            <a:pPr algn="just"/>
            <a:r>
              <a:rPr lang="pl-PL" sz="1600" b="1" dirty="0" smtClean="0"/>
              <a:t>	Po </a:t>
            </a:r>
            <a:r>
              <a:rPr lang="pl-PL" sz="1600" b="1" dirty="0"/>
              <a:t>odbyciu nowicjatu w Smardzewicach 2 września 1980 r. złożył pierwszą profesję zakonną. Następnie podjął sześcioletnie studia seminaryjne </a:t>
            </a:r>
            <a:r>
              <a:rPr lang="pl-PL" sz="1600" b="1" dirty="0" smtClean="0"/>
              <a:t>przy ulicy Franciszkańskiej </a:t>
            </a:r>
            <a:r>
              <a:rPr lang="pl-PL" sz="1600" b="1" dirty="0"/>
              <a:t>w Krakowie.</a:t>
            </a:r>
          </a:p>
          <a:p>
            <a:pPr algn="just"/>
            <a:r>
              <a:rPr lang="pl-PL" sz="1600" b="1" dirty="0" smtClean="0"/>
              <a:t>	</a:t>
            </a:r>
          </a:p>
          <a:p>
            <a:pPr algn="just"/>
            <a:endParaRPr lang="pl-PL" sz="1400" b="1" dirty="0"/>
          </a:p>
          <a:p>
            <a:pPr algn="just"/>
            <a:r>
              <a:rPr lang="pl-PL" sz="1400" b="1" dirty="0" smtClean="0"/>
              <a:t>	</a:t>
            </a:r>
            <a:endParaRPr lang="pl-PL" sz="1400" b="1" dirty="0"/>
          </a:p>
        </p:txBody>
      </p:sp>
      <p:pic>
        <p:nvPicPr>
          <p:cNvPr id="5" name="Obraz 4">
            <a:hlinkClick r:id="" action="ppaction://hlinkshowjump?jump=firstslide" highlightClick="1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00584" y="5808011"/>
            <a:ext cx="1079086" cy="708722"/>
          </a:xfrm>
          <a:prstGeom prst="rect">
            <a:avLst/>
          </a:prstGeom>
        </p:spPr>
      </p:pic>
      <p:pic>
        <p:nvPicPr>
          <p:cNvPr id="6" name="Obraz 5">
            <a:hlinkClick r:id="rId3" action="ppaction://hlinksldjump" highlightClick="1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1898930">
            <a:off x="5675557" y="5826102"/>
            <a:ext cx="2323406" cy="580635"/>
          </a:xfrm>
          <a:prstGeom prst="rect">
            <a:avLst/>
          </a:prstGeom>
        </p:spPr>
      </p:pic>
      <p:pic>
        <p:nvPicPr>
          <p:cNvPr id="7" name="Obraz 6">
            <a:hlinkClick r:id="rId5" action="ppaction://hlinksldjump" highlightClick="1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9336984">
            <a:off x="417963" y="5724781"/>
            <a:ext cx="2553058" cy="518361"/>
          </a:xfrm>
          <a:prstGeom prst="rect">
            <a:avLst/>
          </a:prstGeom>
        </p:spPr>
      </p:pic>
      <p:sp>
        <p:nvSpPr>
          <p:cNvPr id="8" name="Prostokąt 7"/>
          <p:cNvSpPr/>
          <p:nvPr/>
        </p:nvSpPr>
        <p:spPr>
          <a:xfrm>
            <a:off x="819151" y="117039"/>
            <a:ext cx="746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 smtClean="0"/>
              <a:t>	</a:t>
            </a:r>
          </a:p>
          <a:p>
            <a:pPr algn="just"/>
            <a:r>
              <a:rPr lang="pl-PL" sz="1600" b="1" dirty="0" smtClean="0"/>
              <a:t>	</a:t>
            </a:r>
            <a:endParaRPr lang="pl-PL" sz="1600" dirty="0"/>
          </a:p>
        </p:txBody>
      </p:sp>
      <p:sp>
        <p:nvSpPr>
          <p:cNvPr id="9" name="Prostokąt 8"/>
          <p:cNvSpPr/>
          <p:nvPr/>
        </p:nvSpPr>
        <p:spPr>
          <a:xfrm>
            <a:off x="885824" y="342037"/>
            <a:ext cx="747712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 smtClean="0"/>
              <a:t>	</a:t>
            </a:r>
          </a:p>
          <a:p>
            <a:pPr algn="just"/>
            <a:r>
              <a:rPr lang="pl-PL" sz="1600" b="1" dirty="0" smtClean="0"/>
              <a:t>	Po ukończeniu szkoły średniej rozpoczął pracę w Wojewódzkiej Dyrekcji Rozbudowy Miast i Osiedli Wiejskich w Tarnowie, a później w Państwowym Ośrodku Maszynowym w Tarnowcu.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xmlns="" val="2921392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877660" y="3238500"/>
            <a:ext cx="752747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400" b="1" dirty="0" smtClean="0"/>
              <a:t>	</a:t>
            </a:r>
            <a:r>
              <a:rPr lang="pl-PL" sz="1600" b="1" dirty="0" smtClean="0"/>
              <a:t>Po </a:t>
            </a:r>
            <a:r>
              <a:rPr lang="pl-PL" sz="1600" b="1" dirty="0"/>
              <a:t>wakacjach o. Zbigniew został skierowany do pracy w Niższym Seminarium Duchownym w Legnicy. Był tam wicerektorem, wychowawcą i katechetą. Kierował również pracami adaptacyjnymi klasztornego strychu </a:t>
            </a:r>
            <a:r>
              <a:rPr lang="pl-PL" sz="1600" b="1" dirty="0" smtClean="0"/>
              <a:t>na potrzeby szkolne internatu. </a:t>
            </a:r>
            <a:r>
              <a:rPr lang="pl-PL" sz="1600" b="1" dirty="0"/>
              <a:t>W wolnym czasie pomagał także w pracy duszpasterskiej przy zakonnym kościele</a:t>
            </a:r>
            <a:r>
              <a:rPr lang="pl-PL" sz="1600" b="1" dirty="0" smtClean="0"/>
              <a:t>. </a:t>
            </a:r>
          </a:p>
          <a:p>
            <a:pPr algn="just"/>
            <a:r>
              <a:rPr lang="pl-PL" sz="1600" b="1" dirty="0" smtClean="0"/>
              <a:t>	</a:t>
            </a:r>
          </a:p>
          <a:p>
            <a:pPr algn="just"/>
            <a:r>
              <a:rPr lang="pl-PL" sz="1600" b="1" dirty="0" smtClean="0"/>
              <a:t>	1 września 1988 r. udał się do klasztoru we Wrocławiu w celu rozpoczęcia przygotowań do wyjazdu na misje. Kiedy w rozmowach na temat sytuacji politycznej </a:t>
            </a:r>
            <a:br>
              <a:rPr lang="pl-PL" sz="1600" b="1" dirty="0" smtClean="0"/>
            </a:br>
            <a:r>
              <a:rPr lang="pl-PL" sz="1600" b="1" dirty="0" smtClean="0"/>
              <a:t>w Peru wspominano, że robi się tam niebezpiecznie, o. Zbigniew odpowiadał: „Gdy się jedzie na misje, trzeba być gotowym na wszystko”.</a:t>
            </a:r>
          </a:p>
          <a:p>
            <a:pPr algn="just"/>
            <a:endParaRPr lang="pl-PL" sz="1600" b="1" dirty="0"/>
          </a:p>
          <a:p>
            <a:pPr algn="just"/>
            <a:r>
              <a:rPr lang="pl-PL" sz="1600" b="1" dirty="0" smtClean="0"/>
              <a:t>	</a:t>
            </a:r>
          </a:p>
        </p:txBody>
      </p:sp>
      <p:sp>
        <p:nvSpPr>
          <p:cNvPr id="3" name="Prostokąt 2"/>
          <p:cNvSpPr/>
          <p:nvPr/>
        </p:nvSpPr>
        <p:spPr>
          <a:xfrm>
            <a:off x="791936" y="3166155"/>
            <a:ext cx="75274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350" b="1" dirty="0" smtClean="0"/>
              <a:t>	</a:t>
            </a:r>
            <a:endParaRPr lang="pl-PL" sz="1400" b="1" dirty="0"/>
          </a:p>
        </p:txBody>
      </p:sp>
      <p:sp>
        <p:nvSpPr>
          <p:cNvPr id="7" name="AutoShape 4" descr="Znalezione obrazy dla zapytania krzy&amp;zdot; szkic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pl-PL" sz="1350"/>
          </a:p>
        </p:txBody>
      </p:sp>
      <p:pic>
        <p:nvPicPr>
          <p:cNvPr id="12" name="Obraz 11">
            <a:hlinkClick r:id="" action="ppaction://hlinkshowjump?jump=firstslide" highlightClick="1"/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7625" y="5886450"/>
            <a:ext cx="1285875" cy="752476"/>
          </a:xfrm>
          <a:prstGeom prst="rect">
            <a:avLst/>
          </a:prstGeom>
        </p:spPr>
      </p:pic>
      <p:pic>
        <p:nvPicPr>
          <p:cNvPr id="14" name="Obraz 13">
            <a:hlinkClick r:id="rId3" action="ppaction://hlinksldjump" highlightClick="1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9776634">
            <a:off x="519563" y="5960239"/>
            <a:ext cx="2956874" cy="739722"/>
          </a:xfrm>
          <a:prstGeom prst="rect">
            <a:avLst/>
          </a:prstGeom>
        </p:spPr>
      </p:pic>
      <p:pic>
        <p:nvPicPr>
          <p:cNvPr id="8" name="Obraz 7">
            <a:hlinkClick r:id="rId5" action="ppaction://hlinksldjump" highlightClick="1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11806578">
            <a:off x="5534743" y="5863838"/>
            <a:ext cx="2774414" cy="781854"/>
          </a:xfrm>
          <a:prstGeom prst="rect">
            <a:avLst/>
          </a:prstGeom>
        </p:spPr>
      </p:pic>
      <p:sp>
        <p:nvSpPr>
          <p:cNvPr id="9" name="Prostokąt 8"/>
          <p:cNvSpPr/>
          <p:nvPr/>
        </p:nvSpPr>
        <p:spPr>
          <a:xfrm>
            <a:off x="838200" y="1762126"/>
            <a:ext cx="748664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 smtClean="0"/>
              <a:t>	15 czerwca 1985 r. został wyświęcony przez bpa Albina Małysiaka na diakona. Święcenia prezbiteratu przyjął po studiach 7 czerwca 1986 r. we franciszkańskim kościele we Wrocławiu z rąk kard. Henryka Gulbinowicza. Podczas tej samej mszy św. święcenia, ale diakonatu, otrzymał o. Michał Tomaszek. Wówczas zakon świętował 750. rocznicę przybycia do stolicy Dolnego Śląska.</a:t>
            </a:r>
            <a:endParaRPr lang="pl-PL" sz="1600" dirty="0"/>
          </a:p>
        </p:txBody>
      </p:sp>
      <p:sp>
        <p:nvSpPr>
          <p:cNvPr id="11" name="Prostokąt 10"/>
          <p:cNvSpPr/>
          <p:nvPr/>
        </p:nvSpPr>
        <p:spPr>
          <a:xfrm>
            <a:off x="895349" y="0"/>
            <a:ext cx="750570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 smtClean="0"/>
              <a:t>	</a:t>
            </a:r>
          </a:p>
          <a:p>
            <a:pPr algn="just"/>
            <a:r>
              <a:rPr lang="pl-PL" sz="1600" b="1" dirty="0" smtClean="0"/>
              <a:t>	Na całe życie związał się z Zakonem 8 grudnia 1984 r., składając publicznie śluby wieczyste. Wkrótce po tym wydarzeniu napisał podanie do prowincjała, </a:t>
            </a:r>
            <a:br>
              <a:rPr lang="pl-PL" sz="1600" b="1" dirty="0" smtClean="0"/>
            </a:br>
            <a:r>
              <a:rPr lang="pl-PL" sz="1600" b="1" dirty="0" smtClean="0"/>
              <a:t>w którym poprosił o skierowanie go do pracy misyjnej. W podaniu czytamy: „Gotowość wyjazdu na misje wyraziłem prosząc o przyjęcie do zakonu, a teraz po złożeniu profesji wieczystej, ponawiam ją”.</a:t>
            </a:r>
          </a:p>
          <a:p>
            <a:pPr algn="just"/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xmlns="" val="3281711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628650" y="225921"/>
            <a:ext cx="7667625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/>
              <a:t>	</a:t>
            </a:r>
            <a:r>
              <a:rPr lang="pl-PL" sz="1600" b="1" dirty="0" smtClean="0"/>
              <a:t>28 listopada 1988 r. wraz z o. Jarosławem Wysoczańskim udali się z Warszawy przez Moskwę do Limy. Po przybyciu na miejsce rozpoczęli intensywną naukę języka hiszpańskiego. Po kilku miesiącach rozpoczęli posługę kapłańską w nowej placówce zakonnej w Andach – w Pariacoto.</a:t>
            </a:r>
          </a:p>
          <a:p>
            <a:pPr algn="just"/>
            <a:r>
              <a:rPr lang="pl-PL" sz="1600" b="1" dirty="0" smtClean="0"/>
              <a:t>	</a:t>
            </a:r>
          </a:p>
          <a:p>
            <a:pPr algn="just"/>
            <a:r>
              <a:rPr lang="pl-PL" sz="1600" b="1" dirty="0" smtClean="0"/>
              <a:t>	Talent organizacyjny łączył z ogromną pracowitością i odpowiedzialnością. Jego domeną była troska o chorych. Leczył ich na duszy i ciele. Był miłośnikiem przyrody i stworzeń. Już w 1983 r. będąc jeszcze  w Seminarium Duchownym w Krakowie włączył się w przygotowanie wystawy „Niebieski Patron ekologów”. Zapewne encyklika Papieża Franciszka „Laudato Si” z czerwca 2015 r., w której Ojciec św. zamieszcza </a:t>
            </a:r>
            <a:r>
              <a:rPr lang="pl-PL" sz="1600" b="1" smtClean="0"/>
              <a:t>apel </a:t>
            </a:r>
            <a:br>
              <a:rPr lang="pl-PL" sz="1600" b="1" smtClean="0"/>
            </a:br>
            <a:r>
              <a:rPr lang="pl-PL" sz="1600" b="1" smtClean="0"/>
              <a:t>o </a:t>
            </a:r>
            <a:r>
              <a:rPr lang="pl-PL" sz="1600" b="1" dirty="0" smtClean="0"/>
              <a:t>„ekologiczne nawrócenie” jest wspaniałym odzwierciedleniem idei o. Zbigniewa Strzałkowskiego w „trosce o wspólny dom”.</a:t>
            </a:r>
          </a:p>
          <a:p>
            <a:pPr algn="just"/>
            <a:endParaRPr lang="pl-PL" sz="1600" b="1" dirty="0" smtClean="0"/>
          </a:p>
          <a:p>
            <a:pPr algn="just"/>
            <a:r>
              <a:rPr lang="pl-PL" sz="1600" b="1" dirty="0" smtClean="0"/>
              <a:t>	Niestety, 9 sierpnia 1991 r. został zamordowany wraz z o. Michałem Tomaszkiem przez terrorystów ze Świetlistego Szlaku za wiarę i miłość. Proces beatyfikacyjny o. Zbigniewa Strzałkowskiego trwał od 1996 do 2014 r. </a:t>
            </a:r>
          </a:p>
          <a:p>
            <a:pPr algn="ctr"/>
            <a:r>
              <a:rPr lang="pl-PL" sz="1600" b="1" dirty="0" smtClean="0"/>
              <a:t>Beatyfikacja Chimbote (Peru) – 5 grudnia 2015 r.</a:t>
            </a:r>
            <a:endParaRPr lang="pl-PL" sz="1600" dirty="0" smtClean="0"/>
          </a:p>
          <a:p>
            <a:pPr algn="just"/>
            <a:endParaRPr lang="pl-PL" sz="1600" b="1" dirty="0" smtClean="0"/>
          </a:p>
          <a:p>
            <a:pPr algn="just"/>
            <a:endParaRPr lang="pl-PL" sz="1600" b="1" dirty="0" smtClean="0"/>
          </a:p>
          <a:p>
            <a:pPr algn="just"/>
            <a:r>
              <a:rPr lang="pl-PL" sz="1600" b="1" dirty="0" smtClean="0"/>
              <a:t>	</a:t>
            </a:r>
            <a:endParaRPr lang="pl-PL" sz="1600" dirty="0"/>
          </a:p>
        </p:txBody>
      </p:sp>
      <p:pic>
        <p:nvPicPr>
          <p:cNvPr id="4" name="Obraz 3">
            <a:hlinkClick r:id="rId2" action="ppaction://hlinksldjump" highlightClick="1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2008680">
            <a:off x="5907356" y="4933317"/>
            <a:ext cx="3168090" cy="960866"/>
          </a:xfrm>
          <a:prstGeom prst="rect">
            <a:avLst/>
          </a:prstGeom>
        </p:spPr>
      </p:pic>
      <p:pic>
        <p:nvPicPr>
          <p:cNvPr id="5" name="Obraz 4">
            <a:hlinkClick r:id="rId2" action="ppaction://hlinksldjump" highlightClick="1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304954">
            <a:off x="221880" y="5064101"/>
            <a:ext cx="3359653" cy="774476"/>
          </a:xfrm>
          <a:prstGeom prst="rect">
            <a:avLst/>
          </a:prstGeom>
        </p:spPr>
      </p:pic>
      <p:pic>
        <p:nvPicPr>
          <p:cNvPr id="6" name="Obraz 5">
            <a:hlinkClick r:id="" action="ppaction://hlinkshowjump?jump=firstslide" highlightClick="1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7403" y="5372100"/>
            <a:ext cx="1418022" cy="1047750"/>
          </a:xfrm>
          <a:prstGeom prst="rect">
            <a:avLst/>
          </a:prstGeom>
        </p:spPr>
      </p:pic>
      <p:sp>
        <p:nvSpPr>
          <p:cNvPr id="7" name="Prostokąt 6"/>
          <p:cNvSpPr/>
          <p:nvPr/>
        </p:nvSpPr>
        <p:spPr>
          <a:xfrm>
            <a:off x="704850" y="232113"/>
            <a:ext cx="757237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b="1" dirty="0" smtClean="0"/>
              <a:t>	</a:t>
            </a:r>
          </a:p>
          <a:p>
            <a:pPr algn="just"/>
            <a:endParaRPr lang="pl-PL" sz="1600" b="1" dirty="0" smtClean="0"/>
          </a:p>
          <a:p>
            <a:pPr algn="just"/>
            <a:r>
              <a:rPr lang="pl-PL" sz="1600" b="1" dirty="0" smtClean="0"/>
              <a:t>	</a:t>
            </a:r>
          </a:p>
          <a:p>
            <a:pPr algn="just"/>
            <a:r>
              <a:rPr lang="pl-PL" sz="1600" b="1" dirty="0" smtClean="0"/>
              <a:t>	</a:t>
            </a: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396</TotalTime>
  <Words>59</Words>
  <Application>Microsoft Office PowerPoint</Application>
  <PresentationFormat>Pokaz na ekranie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gocha</dc:creator>
  <cp:lastModifiedBy>Lucyna</cp:lastModifiedBy>
  <cp:revision>94</cp:revision>
  <dcterms:created xsi:type="dcterms:W3CDTF">2015-03-25T05:09:52Z</dcterms:created>
  <dcterms:modified xsi:type="dcterms:W3CDTF">2015-08-31T12:42:52Z</dcterms:modified>
</cp:coreProperties>
</file>